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Ei tyyliä, taulukon ruudukko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60" d="100"/>
          <a:sy n="60" d="100"/>
        </p:scale>
        <p:origin x="80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Otsikko ja ala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sikkoteksti"/>
          <p:cNvSpPr txBox="1"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r>
              <a:t>Otsikkoteksti</a:t>
            </a:r>
          </a:p>
        </p:txBody>
      </p:sp>
      <p:sp>
        <p:nvSpPr>
          <p:cNvPr id="12" name="Leipätekstin taso yksi…"/>
          <p:cNvSpPr txBox="1">
            <a:spLocks noGrp="1"/>
          </p:cNvSpPr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Leipätekstin taso yksi</a:t>
            </a:r>
          </a:p>
          <a:p>
            <a:pPr lvl="1"/>
            <a:r>
              <a:t>Leipätekstin taso kaksi</a:t>
            </a:r>
          </a:p>
          <a:p>
            <a:pPr lvl="2"/>
            <a:r>
              <a:t>Leipätekstin taso kolme</a:t>
            </a:r>
          </a:p>
          <a:p>
            <a:pPr lvl="3"/>
            <a:r>
              <a:t>Leipätekstin taso neljä</a:t>
            </a:r>
          </a:p>
          <a:p>
            <a:pPr lvl="4"/>
            <a:r>
              <a:t>Leipätekstin taso viisi</a:t>
            </a:r>
          </a:p>
        </p:txBody>
      </p:sp>
      <p:sp>
        <p:nvSpPr>
          <p:cNvPr id="13" name="Dian numero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ain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 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</a:lstStyle>
          <a:p>
            <a:r>
              <a:t>– Johnny Appleseed</a:t>
            </a:r>
          </a:p>
        </p:txBody>
      </p:sp>
      <p:sp>
        <p:nvSpPr>
          <p:cNvPr id="94" name="”Kirjoita lainaus tähän.”"/>
          <p:cNvSpPr txBox="1">
            <a:spLocks noGrp="1"/>
          </p:cNvSpPr>
          <p:nvPr>
            <p:ph type="body" sz="quarter" idx="14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”Kirjoita lainaus tähän.” </a:t>
            </a:r>
          </a:p>
        </p:txBody>
      </p:sp>
      <p:sp>
        <p:nvSpPr>
          <p:cNvPr id="95" name="Dian numero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Kuva"/>
          <p:cNvSpPr>
            <a:spLocks noGrp="1"/>
          </p:cNvSpPr>
          <p:nvPr>
            <p:ph type="pic" idx="13"/>
          </p:nvPr>
        </p:nvSpPr>
        <p:spPr>
          <a:xfrm>
            <a:off x="0" y="0"/>
            <a:ext cx="24384000" cy="1626446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Dian numero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Dian numero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Kuva – vaa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Kuva"/>
          <p:cNvSpPr>
            <a:spLocks noGrp="1"/>
          </p:cNvSpPr>
          <p:nvPr>
            <p:ph type="pic" idx="13"/>
          </p:nvPr>
        </p:nvSpPr>
        <p:spPr>
          <a:xfrm>
            <a:off x="3124200" y="-38100"/>
            <a:ext cx="18135600" cy="1209669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Otsikkoteksti"/>
          <p:cNvSpPr txBox="1">
            <a:spLocks noGrp="1"/>
          </p:cNvSpPr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r>
              <a:t>Otsikkoteksti</a:t>
            </a:r>
          </a:p>
        </p:txBody>
      </p:sp>
      <p:sp>
        <p:nvSpPr>
          <p:cNvPr id="22" name="Leipätekstin taso yksi…"/>
          <p:cNvSpPr txBox="1">
            <a:spLocks noGrp="1"/>
          </p:cNvSpPr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Leipätekstin taso yksi</a:t>
            </a:r>
          </a:p>
          <a:p>
            <a:pPr lvl="1"/>
            <a:r>
              <a:t>Leipätekstin taso kaksi</a:t>
            </a:r>
          </a:p>
          <a:p>
            <a:pPr lvl="2"/>
            <a:r>
              <a:t>Leipätekstin taso kolme</a:t>
            </a:r>
          </a:p>
          <a:p>
            <a:pPr lvl="3"/>
            <a:r>
              <a:t>Leipätekstin taso neljä</a:t>
            </a:r>
          </a:p>
          <a:p>
            <a:pPr lvl="4"/>
            <a:r>
              <a:t>Leipätekstin taso viisi</a:t>
            </a:r>
          </a:p>
        </p:txBody>
      </p:sp>
      <p:sp>
        <p:nvSpPr>
          <p:cNvPr id="23" name="Dian numero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tsikko – kes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tsikkoteksti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Otsikkoteksti</a:t>
            </a:r>
          </a:p>
        </p:txBody>
      </p:sp>
      <p:sp>
        <p:nvSpPr>
          <p:cNvPr id="31" name="Dian numero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Kuva – py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Kuva"/>
          <p:cNvSpPr>
            <a:spLocks noGrp="1"/>
          </p:cNvSpPr>
          <p:nvPr>
            <p:ph type="pic" idx="13"/>
          </p:nvPr>
        </p:nvSpPr>
        <p:spPr>
          <a:xfrm>
            <a:off x="7950200" y="1104900"/>
            <a:ext cx="17259302" cy="115062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Otsikkoteksti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Otsikkoteksti</a:t>
            </a:r>
          </a:p>
        </p:txBody>
      </p:sp>
      <p:sp>
        <p:nvSpPr>
          <p:cNvPr id="40" name="Leipätekstin taso yksi…"/>
          <p:cNvSpPr txBox="1">
            <a:spLocks noGrp="1"/>
          </p:cNvSpPr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Leipätekstin taso yksi</a:t>
            </a:r>
          </a:p>
          <a:p>
            <a:pPr lvl="1"/>
            <a:r>
              <a:t>Leipätekstin taso kaksi</a:t>
            </a:r>
          </a:p>
          <a:p>
            <a:pPr lvl="2"/>
            <a:r>
              <a:t>Leipätekstin taso kolme</a:t>
            </a:r>
          </a:p>
          <a:p>
            <a:pPr lvl="3"/>
            <a:r>
              <a:t>Leipätekstin taso neljä</a:t>
            </a:r>
          </a:p>
          <a:p>
            <a:pPr lvl="4"/>
            <a:r>
              <a:t>Leipätekstin taso viisi</a:t>
            </a:r>
          </a:p>
        </p:txBody>
      </p:sp>
      <p:sp>
        <p:nvSpPr>
          <p:cNvPr id="41" name="Dian numero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tsikko – yl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tsikkoteksti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Otsikkoteksti</a:t>
            </a:r>
          </a:p>
        </p:txBody>
      </p:sp>
      <p:sp>
        <p:nvSpPr>
          <p:cNvPr id="49" name="Dian numero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tsikko ja luette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tsikkoteksti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Otsikkoteksti</a:t>
            </a:r>
          </a:p>
        </p:txBody>
      </p:sp>
      <p:sp>
        <p:nvSpPr>
          <p:cNvPr id="57" name="Leipätekstin taso yksi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Leipätekstin taso yksi</a:t>
            </a:r>
          </a:p>
          <a:p>
            <a:pPr lvl="1"/>
            <a:r>
              <a:t>Leipätekstin taso kaksi</a:t>
            </a:r>
          </a:p>
          <a:p>
            <a:pPr lvl="2"/>
            <a:r>
              <a:t>Leipätekstin taso kolme</a:t>
            </a:r>
          </a:p>
          <a:p>
            <a:pPr lvl="3"/>
            <a:r>
              <a:t>Leipätekstin taso neljä</a:t>
            </a:r>
          </a:p>
          <a:p>
            <a:pPr lvl="4"/>
            <a:r>
              <a:t>Leipätekstin taso viisi</a:t>
            </a:r>
          </a:p>
        </p:txBody>
      </p:sp>
      <p:sp>
        <p:nvSpPr>
          <p:cNvPr id="58" name="Dian numero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tsikko, luettelo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Kuva"/>
          <p:cNvSpPr>
            <a:spLocks noGrp="1"/>
          </p:cNvSpPr>
          <p:nvPr>
            <p:ph type="pic" sz="half" idx="13"/>
          </p:nvPr>
        </p:nvSpPr>
        <p:spPr>
          <a:xfrm>
            <a:off x="10960100" y="3149600"/>
            <a:ext cx="139446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Otsikkoteksti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Otsikkoteksti</a:t>
            </a:r>
          </a:p>
        </p:txBody>
      </p:sp>
      <p:sp>
        <p:nvSpPr>
          <p:cNvPr id="67" name="Leipätekstin taso yksi…"/>
          <p:cNvSpPr txBox="1"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3800"/>
            </a:lvl1pPr>
            <a:lvl2pPr marL="1117600" indent="-558800">
              <a:spcBef>
                <a:spcPts val="4500"/>
              </a:spcBef>
              <a:defRPr sz="3800"/>
            </a:lvl2pPr>
            <a:lvl3pPr marL="1676400" indent="-558800">
              <a:spcBef>
                <a:spcPts val="4500"/>
              </a:spcBef>
              <a:defRPr sz="3800"/>
            </a:lvl3pPr>
            <a:lvl4pPr marL="2235200" indent="-558800">
              <a:spcBef>
                <a:spcPts val="4500"/>
              </a:spcBef>
              <a:defRPr sz="3800"/>
            </a:lvl4pPr>
            <a:lvl5pPr marL="2794000" indent="-558800">
              <a:spcBef>
                <a:spcPts val="4500"/>
              </a:spcBef>
              <a:defRPr sz="3800"/>
            </a:lvl5pPr>
          </a:lstStyle>
          <a:p>
            <a:r>
              <a:t>Leipätekstin taso yksi</a:t>
            </a:r>
          </a:p>
          <a:p>
            <a:pPr lvl="1"/>
            <a:r>
              <a:t>Leipätekstin taso kaksi</a:t>
            </a:r>
          </a:p>
          <a:p>
            <a:pPr lvl="2"/>
            <a:r>
              <a:t>Leipätekstin taso kolme</a:t>
            </a:r>
          </a:p>
          <a:p>
            <a:pPr lvl="3"/>
            <a:r>
              <a:t>Leipätekstin taso neljä</a:t>
            </a:r>
          </a:p>
          <a:p>
            <a:pPr lvl="4"/>
            <a:r>
              <a:t>Leipätekstin taso viisi</a:t>
            </a:r>
          </a:p>
        </p:txBody>
      </p:sp>
      <p:sp>
        <p:nvSpPr>
          <p:cNvPr id="68" name="Dian numero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uettelomerk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Leipätekstin taso yksi…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Leipätekstin taso yksi</a:t>
            </a:r>
          </a:p>
          <a:p>
            <a:pPr lvl="1"/>
            <a:r>
              <a:t>Leipätekstin taso kaksi</a:t>
            </a:r>
          </a:p>
          <a:p>
            <a:pPr lvl="2"/>
            <a:r>
              <a:t>Leipätekstin taso kolme</a:t>
            </a:r>
          </a:p>
          <a:p>
            <a:pPr lvl="3"/>
            <a:r>
              <a:t>Leipätekstin taso neljä</a:t>
            </a:r>
          </a:p>
          <a:p>
            <a:pPr lvl="4"/>
            <a:r>
              <a:t>Leipätekstin taso viisi</a:t>
            </a:r>
          </a:p>
        </p:txBody>
      </p:sp>
      <p:sp>
        <p:nvSpPr>
          <p:cNvPr id="76" name="Dian numero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Kuva – 3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Kuva"/>
          <p:cNvSpPr>
            <a:spLocks noGrp="1"/>
          </p:cNvSpPr>
          <p:nvPr>
            <p:ph type="pic" sz="quarter" idx="13"/>
          </p:nvPr>
        </p:nvSpPr>
        <p:spPr>
          <a:xfrm>
            <a:off x="15681340" y="7035800"/>
            <a:ext cx="8396678" cy="56007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Kuva"/>
          <p:cNvSpPr>
            <a:spLocks noGrp="1"/>
          </p:cNvSpPr>
          <p:nvPr>
            <p:ph type="pic" sz="quarter" idx="14"/>
          </p:nvPr>
        </p:nvSpPr>
        <p:spPr>
          <a:xfrm>
            <a:off x="15290800" y="1130300"/>
            <a:ext cx="8331200" cy="555413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Kuva"/>
          <p:cNvSpPr>
            <a:spLocks noGrp="1"/>
          </p:cNvSpPr>
          <p:nvPr>
            <p:ph type="pic" idx="15"/>
          </p:nvPr>
        </p:nvSpPr>
        <p:spPr>
          <a:xfrm>
            <a:off x="-304800" y="1130300"/>
            <a:ext cx="1720215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Dian numero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teksti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Otsikkoteksti</a:t>
            </a:r>
          </a:p>
        </p:txBody>
      </p:sp>
      <p:sp>
        <p:nvSpPr>
          <p:cNvPr id="3" name="Leipätekstin taso yksi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Leipätekstin taso yksi</a:t>
            </a:r>
          </a:p>
          <a:p>
            <a:pPr lvl="1"/>
            <a:r>
              <a:t>Leipätekstin taso kaksi</a:t>
            </a:r>
          </a:p>
          <a:p>
            <a:pPr lvl="2"/>
            <a:r>
              <a:t>Leipätekstin taso kolme</a:t>
            </a:r>
          </a:p>
          <a:p>
            <a:pPr lvl="3"/>
            <a:r>
              <a:t>Leipätekstin taso neljä</a:t>
            </a:r>
          </a:p>
          <a:p>
            <a:pPr lvl="4"/>
            <a:r>
              <a:t>Leipätekstin taso viisi</a:t>
            </a:r>
          </a:p>
        </p:txBody>
      </p:sp>
      <p:sp>
        <p:nvSpPr>
          <p:cNvPr id="4" name="Dian numero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T-lukujärjestys"/>
          <p:cNvSpPr txBox="1">
            <a:spLocks noGrp="1"/>
          </p:cNvSpPr>
          <p:nvPr>
            <p:ph type="title"/>
          </p:nvPr>
        </p:nvSpPr>
        <p:spPr>
          <a:xfrm>
            <a:off x="1689100" y="179368"/>
            <a:ext cx="21005800" cy="22860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solidFill>
                  <a:srgbClr val="00A55D"/>
                </a:solidFill>
                <a:latin typeface="Museo Sans Rounded 1000"/>
                <a:ea typeface="Museo Sans Rounded 1000"/>
                <a:cs typeface="Museo Sans Rounded 1000"/>
                <a:sym typeface="Museo Sans Rounded 1000"/>
              </a:defRPr>
            </a:lvl1pPr>
          </a:lstStyle>
          <a:p>
            <a:r>
              <a:rPr lang="fi-FI" sz="10000"/>
              <a:t>PRAOSCHEMA 3</a:t>
            </a:r>
            <a:endParaRPr sz="10000" dirty="0"/>
          </a:p>
        </p:txBody>
      </p:sp>
      <p:graphicFrame>
        <p:nvGraphicFramePr>
          <p:cNvPr id="2" name="Taulukko 1">
            <a:extLst>
              <a:ext uri="{FF2B5EF4-FFF2-40B4-BE49-F238E27FC236}">
                <a16:creationId xmlns:a16="http://schemas.microsoft.com/office/drawing/2014/main" id="{BE72BCDF-3452-254B-BAF9-97A94A3AA3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6179136"/>
              </p:ext>
            </p:extLst>
          </p:nvPr>
        </p:nvGraphicFramePr>
        <p:xfrm>
          <a:off x="767443" y="2791941"/>
          <a:ext cx="22849113" cy="911038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020406">
                  <a:extLst>
                    <a:ext uri="{9D8B030D-6E8A-4147-A177-3AD203B41FA5}">
                      <a16:colId xmlns:a16="http://schemas.microsoft.com/office/drawing/2014/main" val="1886184533"/>
                    </a:ext>
                  </a:extLst>
                </a:gridCol>
                <a:gridCol w="4161590">
                  <a:extLst>
                    <a:ext uri="{9D8B030D-6E8A-4147-A177-3AD203B41FA5}">
                      <a16:colId xmlns:a16="http://schemas.microsoft.com/office/drawing/2014/main" val="4136742895"/>
                    </a:ext>
                  </a:extLst>
                </a:gridCol>
                <a:gridCol w="3534233">
                  <a:extLst>
                    <a:ext uri="{9D8B030D-6E8A-4147-A177-3AD203B41FA5}">
                      <a16:colId xmlns:a16="http://schemas.microsoft.com/office/drawing/2014/main" val="2319849502"/>
                    </a:ext>
                  </a:extLst>
                </a:gridCol>
                <a:gridCol w="3302237">
                  <a:extLst>
                    <a:ext uri="{9D8B030D-6E8A-4147-A177-3AD203B41FA5}">
                      <a16:colId xmlns:a16="http://schemas.microsoft.com/office/drawing/2014/main" val="2351970454"/>
                    </a:ext>
                  </a:extLst>
                </a:gridCol>
                <a:gridCol w="3443737">
                  <a:extLst>
                    <a:ext uri="{9D8B030D-6E8A-4147-A177-3AD203B41FA5}">
                      <a16:colId xmlns:a16="http://schemas.microsoft.com/office/drawing/2014/main" val="1954400563"/>
                    </a:ext>
                  </a:extLst>
                </a:gridCol>
                <a:gridCol w="2821794">
                  <a:extLst>
                    <a:ext uri="{9D8B030D-6E8A-4147-A177-3AD203B41FA5}">
                      <a16:colId xmlns:a16="http://schemas.microsoft.com/office/drawing/2014/main" val="3374518838"/>
                    </a:ext>
                  </a:extLst>
                </a:gridCol>
                <a:gridCol w="2565116">
                  <a:extLst>
                    <a:ext uri="{9D8B030D-6E8A-4147-A177-3AD203B41FA5}">
                      <a16:colId xmlns:a16="http://schemas.microsoft.com/office/drawing/2014/main" val="2036552460"/>
                    </a:ext>
                  </a:extLst>
                </a:gridCol>
              </a:tblGrid>
              <a:tr h="2845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2500" b="1" dirty="0" err="1">
                          <a:effectLst/>
                          <a:latin typeface="Montserrat" pitchFamily="2" charset="77"/>
                        </a:rPr>
                        <a:t>Måndag</a:t>
                      </a:r>
                      <a:endParaRPr lang="fi-FI" sz="2500" b="1" dirty="0"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2500" b="1" dirty="0" err="1">
                          <a:effectLst/>
                          <a:latin typeface="Montserrat" pitchFamily="2" charset="77"/>
                        </a:rPr>
                        <a:t>Tisdag</a:t>
                      </a:r>
                      <a:endParaRPr lang="fi-FI" sz="2500" b="1" dirty="0"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2500" b="1" dirty="0" err="1">
                          <a:effectLst/>
                          <a:latin typeface="Montserrat" pitchFamily="2" charset="77"/>
                        </a:rPr>
                        <a:t>Onsdag</a:t>
                      </a:r>
                      <a:endParaRPr lang="fi-FI" sz="2500" b="1" dirty="0"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2500" b="1" dirty="0" err="1">
                          <a:effectLst/>
                          <a:latin typeface="Montserrat" pitchFamily="2" charset="77"/>
                        </a:rPr>
                        <a:t>Torsdag</a:t>
                      </a:r>
                      <a:endParaRPr lang="fi-FI" sz="2500" b="1" dirty="0"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2500" b="1" dirty="0" err="1">
                          <a:effectLst/>
                          <a:latin typeface="Montserrat" pitchFamily="2" charset="77"/>
                        </a:rPr>
                        <a:t>Fredag</a:t>
                      </a:r>
                      <a:endParaRPr lang="fi-FI" sz="2500" b="1" dirty="0"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2500" b="1" dirty="0" err="1">
                          <a:effectLst/>
                          <a:latin typeface="Montserrat" pitchFamily="2" charset="77"/>
                        </a:rPr>
                        <a:t>Lördag</a:t>
                      </a:r>
                      <a:endParaRPr lang="fi-FI" sz="2500" b="1" dirty="0"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2500" b="1" dirty="0" err="1">
                          <a:effectLst/>
                          <a:latin typeface="Montserrat" pitchFamily="2" charset="77"/>
                        </a:rPr>
                        <a:t>Söndag</a:t>
                      </a:r>
                      <a:endParaRPr lang="fi-FI" sz="2500" b="1" dirty="0"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55507755"/>
                  </a:ext>
                </a:extLst>
              </a:tr>
              <a:tr h="15394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2000" dirty="0" err="1">
                          <a:effectLst/>
                          <a:latin typeface="Montserrat" pitchFamily="2" charset="77"/>
                        </a:rPr>
                        <a:t>Ledig</a:t>
                      </a:r>
                      <a:endParaRPr lang="fi-FI" sz="2000" dirty="0"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FI" sz="2000" dirty="0">
                          <a:effectLst/>
                          <a:latin typeface="Montserrat" pitchFamily="2" charset="77"/>
                        </a:rPr>
                        <a:t>9-10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FI" sz="2000" dirty="0">
                          <a:effectLst/>
                          <a:latin typeface="Montserrat" pitchFamily="2" charset="77"/>
                        </a:rPr>
                        <a:t>Välkommen och rundvandring med kyrkoherde och praohandledare</a:t>
                      </a:r>
                      <a:endParaRPr lang="fi-FI" sz="2000" dirty="0">
                        <a:effectLst/>
                        <a:latin typeface="Montserrat" pitchFamily="2" charset="7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FI" sz="2000" dirty="0">
                          <a:effectLst/>
                          <a:latin typeface="Montserrat" pitchFamily="2" charset="77"/>
                        </a:rPr>
                        <a:t>8-9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FI" sz="2000" dirty="0">
                          <a:effectLst/>
                          <a:latin typeface="Montserrat" pitchFamily="2" charset="77"/>
                        </a:rPr>
                        <a:t>Morgonsamling med ungdomsarbetsledaren.</a:t>
                      </a:r>
                      <a:endParaRPr lang="fi-FI" sz="2000" dirty="0">
                        <a:effectLst/>
                        <a:latin typeface="Montserrat" pitchFamily="2" charset="7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8255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2000" dirty="0">
                          <a:effectLst/>
                          <a:latin typeface="Montserrat" pitchFamily="2" charset="77"/>
                        </a:rPr>
                        <a:t>12-13 </a:t>
                      </a:r>
                    </a:p>
                    <a:p>
                      <a:pPr marL="0" marR="0" lvl="0" indent="0" algn="ctr" defTabSz="8255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2000" dirty="0">
                          <a:effectLst/>
                          <a:latin typeface="Montserrat" pitchFamily="2" charset="77"/>
                        </a:rPr>
                        <a:t>Hembesök med diakoniarbetare</a:t>
                      </a:r>
                      <a:endParaRPr lang="fi-FI" sz="2000" dirty="0">
                        <a:effectLst/>
                        <a:latin typeface="Montserrat" pitchFamily="2" charset="7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8255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2000" dirty="0">
                          <a:effectLst/>
                          <a:latin typeface="Montserrat" pitchFamily="2" charset="77"/>
                        </a:rPr>
                        <a:t>14-16 </a:t>
                      </a:r>
                    </a:p>
                    <a:p>
                      <a:pPr marL="0" marR="0" lvl="0" indent="0" algn="ctr" defTabSz="8255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2000" dirty="0">
                          <a:effectLst/>
                          <a:latin typeface="Montserrat" pitchFamily="2" charset="77"/>
                        </a:rPr>
                        <a:t>Trädgårdsarbete på gravgården med gravgårdsarbetare. </a:t>
                      </a:r>
                      <a:endParaRPr lang="fi-FI" sz="2000" dirty="0">
                        <a:effectLst/>
                        <a:latin typeface="Montserrat" pitchFamily="2" charset="7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2000" dirty="0" err="1">
                          <a:effectLst/>
                          <a:latin typeface="Montserrat" pitchFamily="2" charset="77"/>
                        </a:rPr>
                        <a:t>Ledig</a:t>
                      </a:r>
                      <a:endParaRPr lang="fi-FI" sz="2000" dirty="0"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FI" sz="2000" dirty="0">
                          <a:effectLst/>
                          <a:latin typeface="Montserrat" pitchFamily="2" charset="77"/>
                        </a:rPr>
                        <a:t>9-11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FI" sz="2000" dirty="0">
                          <a:effectLst/>
                          <a:latin typeface="Montserrat" pitchFamily="2" charset="77"/>
                        </a:rPr>
                        <a:t>Förbered kyrksalen för gudstjänst med vaktmästaren </a:t>
                      </a:r>
                      <a:endParaRPr lang="fi-FI" sz="2000" dirty="0"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34412105"/>
                  </a:ext>
                </a:extLst>
              </a:tr>
              <a:tr h="17943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FI" sz="2000" dirty="0">
                          <a:effectLst/>
                          <a:latin typeface="Montserrat" pitchFamily="2" charset="77"/>
                        </a:rPr>
                        <a:t> </a:t>
                      </a:r>
                      <a:endParaRPr lang="fi-FI" sz="2000" dirty="0"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8255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2000" dirty="0">
                          <a:effectLst/>
                          <a:latin typeface="Montserrat" pitchFamily="2" charset="77"/>
                        </a:rPr>
                        <a:t>10-11 </a:t>
                      </a:r>
                    </a:p>
                    <a:p>
                      <a:pPr marL="0" marR="0" lvl="0" indent="0" algn="ctr" defTabSz="8255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2000" dirty="0">
                          <a:effectLst/>
                          <a:latin typeface="Montserrat" pitchFamily="2" charset="77"/>
                        </a:rPr>
                        <a:t>Förbered morgonsamling med ungdomsarbetsledaren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i-FI" sz="2000" dirty="0"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8255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2000" dirty="0">
                          <a:effectLst/>
                          <a:latin typeface="Montserrat" pitchFamily="2" charset="77"/>
                        </a:rPr>
                        <a:t>9-12 </a:t>
                      </a:r>
                    </a:p>
                    <a:p>
                      <a:pPr marL="0" marR="0" lvl="0" indent="0" algn="ctr" defTabSz="8255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2000" dirty="0">
                          <a:effectLst/>
                          <a:latin typeface="Montserrat" pitchFamily="2" charset="77"/>
                        </a:rPr>
                        <a:t>Dagklubb (3-5-åringar) med barnledare</a:t>
                      </a:r>
                      <a:endParaRPr lang="fi-FI" sz="2000" dirty="0"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i-FI" sz="2000" dirty="0"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8255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2000" dirty="0">
                          <a:effectLst/>
                          <a:latin typeface="Montserrat" pitchFamily="2" charset="77"/>
                        </a:rPr>
                        <a:t> 13-15 </a:t>
                      </a:r>
                    </a:p>
                    <a:p>
                      <a:pPr marL="0" marR="0" lvl="0" indent="0" algn="ctr" defTabSz="8255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2000" dirty="0">
                          <a:effectLst/>
                          <a:latin typeface="Montserrat" pitchFamily="2" charset="77"/>
                        </a:rPr>
                        <a:t>Seniorklubb och öppet café med diakoniarbetaren.</a:t>
                      </a:r>
                      <a:endParaRPr lang="fi-FI" sz="2000" dirty="0">
                        <a:effectLst/>
                        <a:latin typeface="Montserrat" pitchFamily="2" charset="7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8255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2000" dirty="0">
                          <a:effectLst/>
                          <a:latin typeface="Montserrat" pitchFamily="2" charset="77"/>
                        </a:rPr>
                        <a:t>16-17 </a:t>
                      </a:r>
                    </a:p>
                    <a:p>
                      <a:pPr marL="0" marR="0" lvl="0" indent="0" algn="ctr" defTabSz="8255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2000" dirty="0">
                          <a:effectLst/>
                          <a:latin typeface="Montserrat" pitchFamily="2" charset="77"/>
                        </a:rPr>
                        <a:t>Förbered ungdomskväll med ungdomsarbetsledaren </a:t>
                      </a:r>
                      <a:endParaRPr lang="fi-FI" sz="2000" dirty="0"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FI" sz="2000">
                          <a:effectLst/>
                          <a:latin typeface="Montserrat" pitchFamily="2" charset="77"/>
                        </a:rPr>
                        <a:t> </a:t>
                      </a:r>
                      <a:endParaRPr lang="fi-FI" sz="2000"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FI" sz="2000" dirty="0">
                          <a:effectLst/>
                          <a:latin typeface="Montserrat" pitchFamily="2" charset="77"/>
                        </a:rPr>
                        <a:t>Lunch</a:t>
                      </a:r>
                      <a:endParaRPr lang="fi-FI" sz="2000" dirty="0"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13202856"/>
                  </a:ext>
                </a:extLst>
              </a:tr>
              <a:tr h="17984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i-FI" sz="2000" dirty="0"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8255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2000" dirty="0">
                          <a:effectLst/>
                          <a:latin typeface="Montserrat" pitchFamily="2" charset="77"/>
                        </a:rPr>
                        <a:t>11-12 </a:t>
                      </a:r>
                    </a:p>
                    <a:p>
                      <a:pPr marL="0" marR="0" lvl="0" indent="0" algn="ctr" defTabSz="8255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2000" dirty="0">
                          <a:effectLst/>
                          <a:latin typeface="Montserrat" pitchFamily="2" charset="77"/>
                        </a:rPr>
                        <a:t>Posta konfirmandbrev med kanslisten.</a:t>
                      </a:r>
                      <a:endParaRPr lang="fi-FI" sz="2000" dirty="0"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FI" sz="2000" dirty="0">
                          <a:effectLst/>
                          <a:latin typeface="Montserrat" pitchFamily="2" charset="77"/>
                        </a:rPr>
                        <a:t>Lunch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FI" sz="2000" dirty="0">
                          <a:effectLst/>
                          <a:latin typeface="Montserrat" pitchFamily="2" charset="77"/>
                        </a:rPr>
                        <a:t>15-16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FI" sz="2000" dirty="0">
                          <a:effectLst/>
                          <a:latin typeface="Montserrat" pitchFamily="2" charset="77"/>
                        </a:rPr>
                        <a:t>Planera digimarknadsföring och -rapportering för veckoslutet med informatören.</a:t>
                      </a:r>
                      <a:endParaRPr lang="fi-FI" sz="2000" dirty="0">
                        <a:effectLst/>
                        <a:latin typeface="Montserrat" pitchFamily="2" charset="7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FI" sz="2000" dirty="0">
                          <a:effectLst/>
                          <a:latin typeface="Montserrat" pitchFamily="2" charset="77"/>
                        </a:rPr>
                        <a:t>Middag</a:t>
                      </a:r>
                      <a:endParaRPr lang="fi-FI" sz="2000" dirty="0"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i-FI" sz="2000" dirty="0"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FI" sz="2000" dirty="0">
                          <a:effectLst/>
                          <a:latin typeface="Montserrat" pitchFamily="2" charset="77"/>
                        </a:rPr>
                        <a:t>12-13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FI" sz="2000" dirty="0">
                          <a:effectLst/>
                          <a:latin typeface="Montserrat" pitchFamily="2" charset="77"/>
                        </a:rPr>
                        <a:t>Medverka i gudstjänsten med präst, kantor, vaktmästare och frivilliga</a:t>
                      </a:r>
                      <a:endParaRPr lang="fi-FI" sz="2000" dirty="0">
                        <a:effectLst/>
                        <a:latin typeface="Montserrat" pitchFamily="2" charset="77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25912915"/>
                  </a:ext>
                </a:extLst>
              </a:tr>
              <a:tr h="20962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FI" sz="2000">
                          <a:effectLst/>
                          <a:latin typeface="Montserrat" pitchFamily="2" charset="77"/>
                        </a:rPr>
                        <a:t> </a:t>
                      </a:r>
                      <a:endParaRPr lang="fi-FI" sz="2000"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FI" sz="2000" dirty="0">
                          <a:effectLst/>
                          <a:latin typeface="Montserrat" pitchFamily="2" charset="77"/>
                        </a:rPr>
                        <a:t>Lunch </a:t>
                      </a:r>
                      <a:endParaRPr lang="fi-FI" sz="2000" dirty="0"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8255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2000" dirty="0">
                          <a:effectLst/>
                          <a:latin typeface="Montserrat" pitchFamily="2" charset="77"/>
                        </a:rPr>
                        <a:t>13-15 Medarbetarkonferens </a:t>
                      </a:r>
                      <a:endParaRPr lang="fi-FI" sz="2000" dirty="0"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FI" sz="2000" dirty="0">
                          <a:effectLst/>
                          <a:latin typeface="Montserrat" pitchFamily="2" charset="77"/>
                        </a:rPr>
                        <a:t>Middag</a:t>
                      </a:r>
                      <a:endParaRPr lang="fi-FI" sz="2000" dirty="0"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8255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2000" dirty="0">
                          <a:effectLst/>
                          <a:latin typeface="Montserrat" pitchFamily="2" charset="77"/>
                        </a:rPr>
                        <a:t>18-20 </a:t>
                      </a:r>
                    </a:p>
                    <a:p>
                      <a:pPr marL="0" marR="0" lvl="0" indent="0" algn="ctr" defTabSz="8255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2000" dirty="0">
                          <a:effectLst/>
                          <a:latin typeface="Montserrat" pitchFamily="2" charset="77"/>
                        </a:rPr>
                        <a:t>Ungdomskväll med ungdomsarbetsledaren</a:t>
                      </a:r>
                      <a:endParaRPr lang="fi-FI" sz="2000" dirty="0"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FI" sz="2000" dirty="0">
                          <a:effectLst/>
                          <a:latin typeface="Montserrat" pitchFamily="2" charset="77"/>
                        </a:rPr>
                        <a:t> </a:t>
                      </a:r>
                      <a:endParaRPr lang="fi-FI" sz="2000" dirty="0"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8255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2000" dirty="0">
                          <a:effectLst/>
                          <a:latin typeface="Montserrat" pitchFamily="2" charset="77"/>
                        </a:rPr>
                        <a:t>13-14.30 </a:t>
                      </a:r>
                    </a:p>
                    <a:p>
                      <a:pPr marL="0" marR="0" lvl="0" indent="0" algn="ctr" defTabSz="8255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2000" dirty="0">
                          <a:effectLst/>
                          <a:latin typeface="Montserrat" pitchFamily="2" charset="77"/>
                        </a:rPr>
                        <a:t>Städa undan efter gudstjänsten och förbered dop med vaktmästare och präst </a:t>
                      </a:r>
                      <a:endParaRPr lang="fi-FI" sz="2000" dirty="0"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04063849"/>
                  </a:ext>
                </a:extLst>
              </a:tr>
              <a:tr h="11904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FI" sz="2000">
                          <a:effectLst/>
                          <a:latin typeface="Montserrat" pitchFamily="2" charset="77"/>
                        </a:rPr>
                        <a:t> </a:t>
                      </a:r>
                      <a:endParaRPr lang="fi-FI" sz="2000"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8255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2000" dirty="0">
                          <a:effectLst/>
                          <a:latin typeface="Montserrat" pitchFamily="2" charset="77"/>
                        </a:rPr>
                        <a:t>13-15.30 </a:t>
                      </a:r>
                    </a:p>
                    <a:p>
                      <a:pPr marL="0" marR="0" lvl="0" indent="0" algn="ctr" defTabSz="8255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2000" dirty="0">
                          <a:effectLst/>
                          <a:latin typeface="Montserrat" pitchFamily="2" charset="77"/>
                        </a:rPr>
                        <a:t>Skolklubb </a:t>
                      </a:r>
                      <a:r>
                        <a:rPr lang="sv-FI" sz="2000">
                          <a:effectLst/>
                          <a:latin typeface="Montserrat" pitchFamily="2" charset="77"/>
                        </a:rPr>
                        <a:t>med barnledare </a:t>
                      </a:r>
                      <a:endParaRPr lang="fi-FI" sz="2000" dirty="0"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FI" sz="2000">
                          <a:effectLst/>
                          <a:latin typeface="Montserrat" pitchFamily="2" charset="77"/>
                        </a:rPr>
                        <a:t> </a:t>
                      </a:r>
                      <a:endParaRPr lang="fi-FI" sz="2000"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FI" sz="2000" dirty="0">
                          <a:effectLst/>
                          <a:latin typeface="Montserrat" pitchFamily="2" charset="77"/>
                        </a:rPr>
                        <a:t>17-18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FI" sz="2000" dirty="0">
                          <a:effectLst/>
                          <a:latin typeface="Montserrat" pitchFamily="2" charset="77"/>
                        </a:rPr>
                        <a:t>Gudstjänstgrupp med präst, kantor och frivilliga</a:t>
                      </a:r>
                      <a:endParaRPr lang="fi-FI" sz="2000" dirty="0"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i-FI" sz="2000" dirty="0"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FI" sz="2000">
                          <a:effectLst/>
                          <a:latin typeface="Montserrat" pitchFamily="2" charset="77"/>
                        </a:rPr>
                        <a:t> </a:t>
                      </a:r>
                      <a:endParaRPr lang="fi-FI" sz="2000"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FI" sz="2000" dirty="0">
                          <a:effectLst/>
                          <a:latin typeface="Montserrat" pitchFamily="2" charset="77"/>
                        </a:rPr>
                        <a:t> </a:t>
                      </a:r>
                      <a:endParaRPr lang="fi-FI" sz="2000" dirty="0"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0502248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140</Words>
  <Application>Microsoft Macintosh PowerPoint</Application>
  <PresentationFormat>Mukautettu</PresentationFormat>
  <Paragraphs>56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Helvetica Neue</vt:lpstr>
      <vt:lpstr>Helvetica Neue Light</vt:lpstr>
      <vt:lpstr>Helvetica Neue Medium</vt:lpstr>
      <vt:lpstr>Montserrat</vt:lpstr>
      <vt:lpstr>Museo Sans Rounded 1000</vt:lpstr>
      <vt:lpstr>White</vt:lpstr>
      <vt:lpstr>PRAOSCHEMA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PRAOPLAN</dc:title>
  <cp:lastModifiedBy>Milla Lius</cp:lastModifiedBy>
  <cp:revision>5</cp:revision>
  <dcterms:modified xsi:type="dcterms:W3CDTF">2020-02-24T13:52:50Z</dcterms:modified>
</cp:coreProperties>
</file>